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Arimo" panose="020B0604020202020204" charset="0"/>
      <p:regular r:id="rId26"/>
    </p:embeddedFont>
    <p:embeddedFont>
      <p:font typeface="Calibri" panose="020F0502020204030204" pitchFamily="34" charset="0"/>
      <p:regular r:id="rId27"/>
      <p:bold r:id="rId28"/>
      <p:italic r:id="rId29"/>
      <p:boldItalic r:id="rId30"/>
    </p:embeddedFont>
    <p:embeddedFont>
      <p:font typeface="Open Sans Light" panose="020B0306030504020204" pitchFamily="34" charset="0"/>
      <p:regular r:id="rId31"/>
    </p:embeddedFont>
    <p:embeddedFont>
      <p:font typeface="Rasputin Light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3" d="100"/>
          <a:sy n="63" d="100"/>
        </p:scale>
        <p:origin x="76" y="1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928" y="229919"/>
            <a:ext cx="17527633" cy="9728439"/>
            <a:chOff x="0" y="0"/>
            <a:chExt cx="6394128" cy="3548961"/>
          </a:xfrm>
        </p:grpSpPr>
        <p:sp>
          <p:nvSpPr>
            <p:cNvPr id="3" name="Freeform 3"/>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grpSp>
        <p:nvGrpSpPr>
          <p:cNvPr id="4" name="Group 4"/>
          <p:cNvGrpSpPr>
            <a:grpSpLocks noChangeAspect="1"/>
          </p:cNvGrpSpPr>
          <p:nvPr/>
        </p:nvGrpSpPr>
        <p:grpSpPr>
          <a:xfrm rot="46889">
            <a:off x="6089984" y="1438034"/>
            <a:ext cx="6858682" cy="6858654"/>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r="-77777"/>
              </a:stretch>
            </a:blipFill>
          </p:spPr>
        </p:sp>
      </p:grpSp>
      <p:pic>
        <p:nvPicPr>
          <p:cNvPr id="6" name="Picture 6"/>
          <p:cNvPicPr>
            <a:picLocks noChangeAspect="1"/>
          </p:cNvPicPr>
          <p:nvPr/>
        </p:nvPicPr>
        <p:blipFill>
          <a:blip r:embed="rId3"/>
          <a:srcRect/>
          <a:stretch>
            <a:fillRect/>
          </a:stretch>
        </p:blipFill>
        <p:spPr>
          <a:xfrm>
            <a:off x="4667921" y="4734993"/>
            <a:ext cx="4713952" cy="4751569"/>
          </a:xfrm>
          <a:prstGeom prst="rect">
            <a:avLst/>
          </a:prstGeom>
        </p:spPr>
      </p:pic>
      <p:sp>
        <p:nvSpPr>
          <p:cNvPr id="7" name="AutoShape 7"/>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8" name="AutoShape 8"/>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9" name="AutoShape 9"/>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10" name="AutoShape 10"/>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2" name="Picture 12"/>
          <p:cNvPicPr>
            <a:picLocks noChangeAspect="1"/>
          </p:cNvPicPr>
          <p:nvPr/>
        </p:nvPicPr>
        <p:blipFill>
          <a:blip r:embed="rId6"/>
          <a:srcRect/>
          <a:stretch>
            <a:fillRect/>
          </a:stretch>
        </p:blipFill>
        <p:spPr>
          <a:xfrm>
            <a:off x="12354940" y="7010700"/>
            <a:ext cx="1807721" cy="2247600"/>
          </a:xfrm>
          <a:prstGeom prst="rect">
            <a:avLst/>
          </a:prstGeom>
        </p:spPr>
      </p:pic>
      <p:sp>
        <p:nvSpPr>
          <p:cNvPr id="13" name="TextBox 13"/>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4" name="TextBox 14"/>
          <p:cNvSpPr txBox="1"/>
          <p:nvPr/>
        </p:nvSpPr>
        <p:spPr>
          <a:xfrm>
            <a:off x="4796763" y="5807453"/>
            <a:ext cx="2850302" cy="3605324"/>
          </a:xfrm>
          <a:prstGeom prst="rect">
            <a:avLst/>
          </a:prstGeom>
        </p:spPr>
        <p:txBody>
          <a:bodyPr lIns="0" tIns="0" rIns="0" bIns="0" rtlCol="0" anchor="t">
            <a:spAutoFit/>
          </a:bodyPr>
          <a:lstStyle/>
          <a:p>
            <a:pPr algn="ctr">
              <a:lnSpc>
                <a:spcPts val="2881"/>
              </a:lnSpc>
            </a:pPr>
            <a:r>
              <a:rPr lang="en-US" sz="2058">
                <a:solidFill>
                  <a:srgbClr val="000000"/>
                </a:solidFill>
                <a:latin typeface="Open Sans Light"/>
              </a:rPr>
              <a:t>To date, Arlan Hamilton is the only Black queer woman to have built a venture capital company from the ground up. She is also a writer and educator who offers courses in investing and entrepreneurship.</a:t>
            </a:r>
          </a:p>
        </p:txBody>
      </p:sp>
      <p:pic>
        <p:nvPicPr>
          <p:cNvPr id="15" name="Picture 15"/>
          <p:cNvPicPr>
            <a:picLocks noChangeAspect="1"/>
          </p:cNvPicPr>
          <p:nvPr/>
        </p:nvPicPr>
        <p:blipFill>
          <a:blip r:embed="rId7"/>
          <a:srcRect/>
          <a:stretch>
            <a:fillRect/>
          </a:stretch>
        </p:blipFill>
        <p:spPr>
          <a:xfrm>
            <a:off x="13700157" y="644820"/>
            <a:ext cx="3816570" cy="746759"/>
          </a:xfrm>
          <a:prstGeom prst="rect">
            <a:avLst/>
          </a:prstGeom>
        </p:spPr>
      </p:pic>
      <p:pic>
        <p:nvPicPr>
          <p:cNvPr id="16" name="Picture 16"/>
          <p:cNvPicPr>
            <a:picLocks noChangeAspect="1"/>
          </p:cNvPicPr>
          <p:nvPr/>
        </p:nvPicPr>
        <p:blipFill>
          <a:blip r:embed="rId8"/>
          <a:srcRect/>
          <a:stretch>
            <a:fillRect/>
          </a:stretch>
        </p:blipFill>
        <p:spPr>
          <a:xfrm>
            <a:off x="771063" y="7870396"/>
            <a:ext cx="1542381" cy="1542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1606" r="-11606"/>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l="4006" r="4995"/>
          <a:stretch>
            <a:fillRect/>
          </a:stretch>
        </p:blipFill>
        <p:spPr>
          <a:xfrm>
            <a:off x="12414988" y="6823248"/>
            <a:ext cx="1782190" cy="2435052"/>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797928"/>
            <a:ext cx="2850302" cy="3426889"/>
          </a:xfrm>
          <a:prstGeom prst="rect">
            <a:avLst/>
          </a:prstGeom>
        </p:spPr>
        <p:txBody>
          <a:bodyPr lIns="0" tIns="0" rIns="0" bIns="0" rtlCol="0" anchor="t">
            <a:spAutoFit/>
          </a:bodyPr>
          <a:lstStyle/>
          <a:p>
            <a:pPr algn="ctr">
              <a:lnSpc>
                <a:spcPts val="2741"/>
              </a:lnSpc>
            </a:pPr>
            <a:r>
              <a:rPr lang="en-US" sz="1958">
                <a:solidFill>
                  <a:srgbClr val="000000"/>
                </a:solidFill>
                <a:latin typeface="Open Sans Light"/>
              </a:rPr>
              <a:t>As the founder and chairwoman of the board of United Therapeutics, Martine Rothblatt is the top-earning CEO of the biopharmaceutical industry. She was also the creator of SiriusXM Satellite Radio and the CEO of GeoStar.</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4435" r="-39114"/>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l="1351" t="1994" r="1351"/>
          <a:stretch>
            <a:fillRect/>
          </a:stretch>
        </p:blipFill>
        <p:spPr>
          <a:xfrm>
            <a:off x="12289951" y="6911695"/>
            <a:ext cx="1873724" cy="2346605"/>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797928"/>
            <a:ext cx="2850302" cy="3426889"/>
          </a:xfrm>
          <a:prstGeom prst="rect">
            <a:avLst/>
          </a:prstGeom>
        </p:spPr>
        <p:txBody>
          <a:bodyPr lIns="0" tIns="0" rIns="0" bIns="0" rtlCol="0" anchor="t">
            <a:spAutoFit/>
          </a:bodyPr>
          <a:lstStyle/>
          <a:p>
            <a:pPr algn="ctr">
              <a:lnSpc>
                <a:spcPts val="2741"/>
              </a:lnSpc>
            </a:pPr>
            <a:r>
              <a:rPr lang="en-US" sz="1958">
                <a:solidFill>
                  <a:srgbClr val="000000"/>
                </a:solidFill>
                <a:latin typeface="Open Sans Light"/>
              </a:rPr>
              <a:t>Peter Arvai is the executive chairman, co-founder, and CEO of Prezi, an innovative Hungarian presentation company that offers the internet’s largest library of presentations and maintains a base of over 100 million users.</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3942" b="-51560"/>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43155" y="6995555"/>
            <a:ext cx="1812241" cy="2253220"/>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797928"/>
            <a:ext cx="2850302" cy="3426889"/>
          </a:xfrm>
          <a:prstGeom prst="rect">
            <a:avLst/>
          </a:prstGeom>
        </p:spPr>
        <p:txBody>
          <a:bodyPr lIns="0" tIns="0" rIns="0" bIns="0" rtlCol="0" anchor="t">
            <a:spAutoFit/>
          </a:bodyPr>
          <a:lstStyle/>
          <a:p>
            <a:pPr algn="ctr">
              <a:lnSpc>
                <a:spcPts val="2741"/>
              </a:lnSpc>
            </a:pPr>
            <a:r>
              <a:rPr lang="en-US" sz="1958">
                <a:solidFill>
                  <a:srgbClr val="000000"/>
                </a:solidFill>
                <a:latin typeface="Open Sans Light"/>
              </a:rPr>
              <a:t>Web developer, tech blogger, and writer Gina Trapani is the founder of the Lifehacker blog. She also led the development of ThinkUp, a social media aggregation and analysis tool, before becoming the director of engineering at Postlight. </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7500" b="-17500"/>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l="973" r="973"/>
          <a:stretch>
            <a:fillRect/>
          </a:stretch>
        </p:blipFill>
        <p:spPr>
          <a:xfrm>
            <a:off x="12297095" y="6848613"/>
            <a:ext cx="1885311" cy="2390637"/>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07453"/>
            <a:ext cx="2850302" cy="3243374"/>
          </a:xfrm>
          <a:prstGeom prst="rect">
            <a:avLst/>
          </a:prstGeom>
        </p:spPr>
        <p:txBody>
          <a:bodyPr lIns="0" tIns="0" rIns="0" bIns="0" rtlCol="0" anchor="t">
            <a:spAutoFit/>
          </a:bodyPr>
          <a:lstStyle/>
          <a:p>
            <a:pPr algn="ctr">
              <a:lnSpc>
                <a:spcPts val="2881"/>
              </a:lnSpc>
            </a:pPr>
            <a:r>
              <a:rPr lang="en-US" sz="2058">
                <a:solidFill>
                  <a:srgbClr val="000000"/>
                </a:solidFill>
                <a:latin typeface="Open Sans Light"/>
              </a:rPr>
              <a:t>David Bohnett was an early pioneer in the tech field. He founded GeoCities in 1994, an effort which helped people around the world express themselves for the first time online.  </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9705" r="-19705"/>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51639" y="7030813"/>
            <a:ext cx="1776223" cy="2208437"/>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07453"/>
            <a:ext cx="2850302" cy="3181144"/>
          </a:xfrm>
          <a:prstGeom prst="rect">
            <a:avLst/>
          </a:prstGeom>
        </p:spPr>
        <p:txBody>
          <a:bodyPr lIns="0" tIns="0" rIns="0" bIns="0" rtlCol="0" anchor="t">
            <a:spAutoFit/>
          </a:bodyPr>
          <a:lstStyle/>
          <a:p>
            <a:pPr algn="ctr">
              <a:lnSpc>
                <a:spcPts val="3161"/>
              </a:lnSpc>
            </a:pPr>
            <a:r>
              <a:rPr lang="en-US" sz="2258">
                <a:solidFill>
                  <a:srgbClr val="000000"/>
                </a:solidFill>
                <a:latin typeface="Open Sans Light"/>
              </a:rPr>
              <a:t>A leader on the business side of the tech field, Claudia Brind-Woody is the Vice President and Managing Director of intellectual property at IBM.  </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b="-29241"/>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l="2489" t="2898" r="2489"/>
          <a:stretch>
            <a:fillRect/>
          </a:stretch>
        </p:blipFill>
        <p:spPr>
          <a:xfrm>
            <a:off x="12414988" y="7035047"/>
            <a:ext cx="1734809" cy="2204203"/>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07453"/>
            <a:ext cx="2850302" cy="3581194"/>
          </a:xfrm>
          <a:prstGeom prst="rect">
            <a:avLst/>
          </a:prstGeom>
        </p:spPr>
        <p:txBody>
          <a:bodyPr lIns="0" tIns="0" rIns="0" bIns="0" rtlCol="0" anchor="t">
            <a:spAutoFit/>
          </a:bodyPr>
          <a:lstStyle/>
          <a:p>
            <a:pPr algn="ctr">
              <a:lnSpc>
                <a:spcPts val="3161"/>
              </a:lnSpc>
            </a:pPr>
            <a:r>
              <a:rPr lang="en-US" sz="2258">
                <a:solidFill>
                  <a:srgbClr val="000000"/>
                </a:solidFill>
                <a:latin typeface="Open Sans Light"/>
              </a:rPr>
              <a:t>Beyond being a businesswoman, actress, and transgender rights advocate, Angelica Ross is also a self-taught programmer and coding professional. </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57838" y="7002801"/>
            <a:ext cx="1814074" cy="2255499"/>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07453"/>
            <a:ext cx="2850302" cy="3031284"/>
          </a:xfrm>
          <a:prstGeom prst="rect">
            <a:avLst/>
          </a:prstGeom>
        </p:spPr>
        <p:txBody>
          <a:bodyPr lIns="0" tIns="0" rIns="0" bIns="0" rtlCol="0" anchor="t">
            <a:spAutoFit/>
          </a:bodyPr>
          <a:lstStyle/>
          <a:p>
            <a:pPr algn="ctr">
              <a:lnSpc>
                <a:spcPts val="3021"/>
              </a:lnSpc>
            </a:pPr>
            <a:r>
              <a:rPr lang="en-US" sz="2158">
                <a:solidFill>
                  <a:srgbClr val="000000"/>
                </a:solidFill>
                <a:latin typeface="Open Sans Light"/>
              </a:rPr>
              <a:t>Shamina Singh is the founder and president of the Center for Inclusive Growth and the Executive Vice President of Corporate Sustainability at Mastercard.</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284341" y="6882516"/>
            <a:ext cx="1910818" cy="2375784"/>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07453"/>
            <a:ext cx="2850302" cy="3412284"/>
          </a:xfrm>
          <a:prstGeom prst="rect">
            <a:avLst/>
          </a:prstGeom>
        </p:spPr>
        <p:txBody>
          <a:bodyPr lIns="0" tIns="0" rIns="0" bIns="0" rtlCol="0" anchor="t">
            <a:spAutoFit/>
          </a:bodyPr>
          <a:lstStyle/>
          <a:p>
            <a:pPr algn="ctr">
              <a:lnSpc>
                <a:spcPts val="3021"/>
              </a:lnSpc>
            </a:pPr>
            <a:r>
              <a:rPr lang="en-US" sz="2158">
                <a:solidFill>
                  <a:srgbClr val="000000"/>
                </a:solidFill>
                <a:latin typeface="Open Sans Light"/>
              </a:rPr>
              <a:t>The chief revenue officer and co-founder of Credit Karma, Nichole Mustard is the creator of one of the most well-used credit score and information companies in the country. </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l="4041" t="5578" r="5612"/>
          <a:stretch>
            <a:fillRect/>
          </a:stretch>
        </p:blipFill>
        <p:spPr>
          <a:xfrm>
            <a:off x="12345122" y="6906190"/>
            <a:ext cx="1827355" cy="2374506"/>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91908"/>
            <a:ext cx="2850302" cy="3426889"/>
          </a:xfrm>
          <a:prstGeom prst="rect">
            <a:avLst/>
          </a:prstGeom>
        </p:spPr>
        <p:txBody>
          <a:bodyPr lIns="0" tIns="0" rIns="0" bIns="0" rtlCol="0" anchor="t">
            <a:spAutoFit/>
          </a:bodyPr>
          <a:lstStyle/>
          <a:p>
            <a:pPr algn="ctr">
              <a:lnSpc>
                <a:spcPts val="2741"/>
              </a:lnSpc>
            </a:pPr>
            <a:r>
              <a:rPr lang="en-US" sz="1958">
                <a:solidFill>
                  <a:srgbClr val="000000"/>
                </a:solidFill>
                <a:latin typeface="Open Sans Light"/>
              </a:rPr>
              <a:t>As a product executive at Facebook, Jimena Almendares works to develop Facebook app projects. She previously served as CEO and President of Intuit Payments and then as OkCupid’s Chief Product Officer.</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928" y="229919"/>
            <a:ext cx="17527633" cy="9728439"/>
            <a:chOff x="0" y="0"/>
            <a:chExt cx="6394128" cy="3548961"/>
          </a:xfrm>
        </p:grpSpPr>
        <p:sp>
          <p:nvSpPr>
            <p:cNvPr id="3" name="Freeform 3"/>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grpSp>
        <p:nvGrpSpPr>
          <p:cNvPr id="4" name="Group 4"/>
          <p:cNvGrpSpPr>
            <a:grpSpLocks noChangeAspect="1"/>
          </p:cNvGrpSpPr>
          <p:nvPr/>
        </p:nvGrpSpPr>
        <p:grpSpPr>
          <a:xfrm rot="46889">
            <a:off x="6089984" y="1438034"/>
            <a:ext cx="6858682" cy="6858654"/>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617" b="-48196"/>
              </a:stretch>
            </a:blipFill>
          </p:spPr>
        </p:sp>
      </p:grpSp>
      <p:pic>
        <p:nvPicPr>
          <p:cNvPr id="6" name="Picture 6"/>
          <p:cNvPicPr>
            <a:picLocks noChangeAspect="1"/>
          </p:cNvPicPr>
          <p:nvPr/>
        </p:nvPicPr>
        <p:blipFill>
          <a:blip r:embed="rId3"/>
          <a:srcRect/>
          <a:stretch>
            <a:fillRect/>
          </a:stretch>
        </p:blipFill>
        <p:spPr>
          <a:xfrm>
            <a:off x="4667921" y="4734993"/>
            <a:ext cx="4713952" cy="4751569"/>
          </a:xfrm>
          <a:prstGeom prst="rect">
            <a:avLst/>
          </a:prstGeom>
        </p:spPr>
      </p:pic>
      <p:sp>
        <p:nvSpPr>
          <p:cNvPr id="7" name="AutoShape 7"/>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8" name="AutoShape 8"/>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9" name="AutoShape 9"/>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10" name="AutoShape 10"/>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2" name="Picture 12"/>
          <p:cNvPicPr>
            <a:picLocks noChangeAspect="1"/>
          </p:cNvPicPr>
          <p:nvPr/>
        </p:nvPicPr>
        <p:blipFill>
          <a:blip r:embed="rId6"/>
          <a:srcRect/>
          <a:stretch>
            <a:fillRect/>
          </a:stretch>
        </p:blipFill>
        <p:spPr>
          <a:xfrm>
            <a:off x="12278652" y="6868370"/>
            <a:ext cx="1922196" cy="2389930"/>
          </a:xfrm>
          <a:prstGeom prst="rect">
            <a:avLst/>
          </a:prstGeom>
        </p:spPr>
      </p:pic>
      <p:sp>
        <p:nvSpPr>
          <p:cNvPr id="13" name="TextBox 13"/>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4" name="TextBox 14"/>
          <p:cNvSpPr txBox="1"/>
          <p:nvPr/>
        </p:nvSpPr>
        <p:spPr>
          <a:xfrm>
            <a:off x="4796763" y="5901433"/>
            <a:ext cx="2850302" cy="2781094"/>
          </a:xfrm>
          <a:prstGeom prst="rect">
            <a:avLst/>
          </a:prstGeom>
        </p:spPr>
        <p:txBody>
          <a:bodyPr lIns="0" tIns="0" rIns="0" bIns="0" rtlCol="0" anchor="t">
            <a:spAutoFit/>
          </a:bodyPr>
          <a:lstStyle/>
          <a:p>
            <a:pPr algn="ctr">
              <a:lnSpc>
                <a:spcPts val="3161"/>
              </a:lnSpc>
            </a:pPr>
            <a:r>
              <a:rPr lang="en-US" sz="2258">
                <a:solidFill>
                  <a:srgbClr val="000000"/>
                </a:solidFill>
                <a:latin typeface="Open Sans Light"/>
              </a:rPr>
              <a:t>LaFawn Davis is the vice president of diversity, inclusion, and belonging at Indeed, one of the foremost job search sites available.</a:t>
            </a:r>
          </a:p>
        </p:txBody>
      </p:sp>
      <p:pic>
        <p:nvPicPr>
          <p:cNvPr id="15" name="Picture 15"/>
          <p:cNvPicPr>
            <a:picLocks noChangeAspect="1"/>
          </p:cNvPicPr>
          <p:nvPr/>
        </p:nvPicPr>
        <p:blipFill>
          <a:blip r:embed="rId7"/>
          <a:srcRect/>
          <a:stretch>
            <a:fillRect/>
          </a:stretch>
        </p:blipFill>
        <p:spPr>
          <a:xfrm>
            <a:off x="771063" y="7870396"/>
            <a:ext cx="1542381" cy="1542381"/>
          </a:xfrm>
          <a:prstGeom prst="rect">
            <a:avLst/>
          </a:prstGeom>
        </p:spPr>
      </p:pic>
      <p:pic>
        <p:nvPicPr>
          <p:cNvPr id="16" name="Picture 16"/>
          <p:cNvPicPr>
            <a:picLocks noChangeAspect="1"/>
          </p:cNvPicPr>
          <p:nvPr/>
        </p:nvPicPr>
        <p:blipFill>
          <a:blip r:embed="rId8"/>
          <a:srcRect/>
          <a:stretch>
            <a:fillRect/>
          </a:stretch>
        </p:blipFill>
        <p:spPr>
          <a:xfrm>
            <a:off x="13700157" y="644820"/>
            <a:ext cx="3816570" cy="7467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268059" y="6964190"/>
            <a:ext cx="1829807" cy="2275060"/>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07453"/>
            <a:ext cx="2850302" cy="3605324"/>
          </a:xfrm>
          <a:prstGeom prst="rect">
            <a:avLst/>
          </a:prstGeom>
        </p:spPr>
        <p:txBody>
          <a:bodyPr lIns="0" tIns="0" rIns="0" bIns="0" rtlCol="0" anchor="t">
            <a:spAutoFit/>
          </a:bodyPr>
          <a:lstStyle/>
          <a:p>
            <a:pPr algn="ctr">
              <a:lnSpc>
                <a:spcPts val="2881"/>
              </a:lnSpc>
            </a:pPr>
            <a:r>
              <a:rPr lang="en-US" sz="2058">
                <a:solidFill>
                  <a:srgbClr val="000000"/>
                </a:solidFill>
                <a:latin typeface="Open Sans Light"/>
              </a:rPr>
              <a:t>Kortney Ryan Ziegler is a Black American trans filmmaker, visual artist, writer, and blogger. He is known for his blog, blac(k)ademic, which, prior to its shutdown, addressed the particular concerns of a Black queer academic.</a:t>
            </a:r>
          </a:p>
        </p:txBody>
      </p:sp>
      <p:grpSp>
        <p:nvGrpSpPr>
          <p:cNvPr id="13" name="Group 13"/>
          <p:cNvGrpSpPr/>
          <p:nvPr/>
        </p:nvGrpSpPr>
        <p:grpSpPr>
          <a:xfrm>
            <a:off x="399928" y="229919"/>
            <a:ext cx="17527633" cy="9728439"/>
            <a:chOff x="0" y="0"/>
            <a:chExt cx="6394128" cy="3548961"/>
          </a:xfrm>
        </p:grpSpPr>
        <p:sp>
          <p:nvSpPr>
            <p:cNvPr id="14" name="Freeform 14"/>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pic>
        <p:nvPicPr>
          <p:cNvPr id="15" name="Picture 15"/>
          <p:cNvPicPr>
            <a:picLocks noChangeAspect="1"/>
          </p:cNvPicPr>
          <p:nvPr/>
        </p:nvPicPr>
        <p:blipFill>
          <a:blip r:embed="rId7"/>
          <a:srcRect/>
          <a:stretch>
            <a:fillRect/>
          </a:stretch>
        </p:blipFill>
        <p:spPr>
          <a:xfrm>
            <a:off x="771063" y="7870396"/>
            <a:ext cx="1542381" cy="1542381"/>
          </a:xfrm>
          <a:prstGeom prst="rect">
            <a:avLst/>
          </a:prstGeom>
        </p:spPr>
      </p:pic>
      <p:pic>
        <p:nvPicPr>
          <p:cNvPr id="16" name="Picture 16"/>
          <p:cNvPicPr>
            <a:picLocks noChangeAspect="1"/>
          </p:cNvPicPr>
          <p:nvPr/>
        </p:nvPicPr>
        <p:blipFill>
          <a:blip r:embed="rId8"/>
          <a:srcRect/>
          <a:stretch>
            <a:fillRect/>
          </a:stretch>
        </p:blipFill>
        <p:spPr>
          <a:xfrm>
            <a:off x="13700157" y="644820"/>
            <a:ext cx="3816570" cy="7467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03391" y="6863466"/>
            <a:ext cx="1910818" cy="2375784"/>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952404"/>
            <a:ext cx="2850302" cy="2921429"/>
          </a:xfrm>
          <a:prstGeom prst="rect">
            <a:avLst/>
          </a:prstGeom>
        </p:spPr>
        <p:txBody>
          <a:bodyPr lIns="0" tIns="0" rIns="0" bIns="0" rtlCol="0" anchor="t">
            <a:spAutoFit/>
          </a:bodyPr>
          <a:lstStyle/>
          <a:p>
            <a:pPr algn="ctr">
              <a:lnSpc>
                <a:spcPts val="3301"/>
              </a:lnSpc>
            </a:pPr>
            <a:r>
              <a:rPr lang="en-US" sz="2358">
                <a:solidFill>
                  <a:srgbClr val="000000"/>
                </a:solidFill>
                <a:latin typeface="Open Sans Light"/>
              </a:rPr>
              <a:t>As the head of Oculus’s virtual reality hardware team, Caitlin Kalinowski lives on the cutting edge of the tech industry.</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2500" b="-12500"/>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03391" y="6863466"/>
            <a:ext cx="1910818" cy="2375784"/>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971454"/>
            <a:ext cx="2850302" cy="3406569"/>
          </a:xfrm>
          <a:prstGeom prst="rect">
            <a:avLst/>
          </a:prstGeom>
        </p:spPr>
        <p:txBody>
          <a:bodyPr lIns="0" tIns="0" rIns="0" bIns="0" rtlCol="0" anchor="t">
            <a:spAutoFit/>
          </a:bodyPr>
          <a:lstStyle/>
          <a:p>
            <a:pPr algn="ctr">
              <a:lnSpc>
                <a:spcPts val="2461"/>
              </a:lnSpc>
            </a:pPr>
            <a:r>
              <a:rPr lang="en-US" sz="1758">
                <a:solidFill>
                  <a:srgbClr val="000000"/>
                </a:solidFill>
                <a:latin typeface="Open Sans Light"/>
              </a:rPr>
              <a:t>Jacqueline Guichelaar is the Group Chief information Officer at networking giant Cisco. She previously held a variety of executive positions in major technology and finance companies such as Deutsche Bank, IBM, and Computer Science Corporation.</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EDE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2208" b="-12208"/>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03391" y="6863466"/>
            <a:ext cx="1910818" cy="2375784"/>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952404"/>
            <a:ext cx="2850302" cy="2741089"/>
          </a:xfrm>
          <a:prstGeom prst="rect">
            <a:avLst/>
          </a:prstGeom>
        </p:spPr>
        <p:txBody>
          <a:bodyPr lIns="0" tIns="0" rIns="0" bIns="0" rtlCol="0" anchor="t">
            <a:spAutoFit/>
          </a:bodyPr>
          <a:lstStyle/>
          <a:p>
            <a:pPr algn="ctr">
              <a:lnSpc>
                <a:spcPts val="2741"/>
              </a:lnSpc>
            </a:pPr>
            <a:r>
              <a:rPr lang="en-US" sz="1958">
                <a:solidFill>
                  <a:srgbClr val="000000"/>
                </a:solidFill>
                <a:latin typeface="Open Sans Light"/>
              </a:rPr>
              <a:t>Vivienne Ming</a:t>
            </a:r>
            <a:r>
              <a:rPr lang="en-US" sz="1958">
                <a:solidFill>
                  <a:srgbClr val="000000"/>
                </a:solidFill>
                <a:latin typeface="Arimo"/>
              </a:rPr>
              <a:t> is the founder of Socos Labs, her fifth company. Socos is an independent think tank that aims to use machine learning and neuroscience to advance human potential.</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03391" y="6863466"/>
            <a:ext cx="1910818" cy="2375784"/>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961929"/>
            <a:ext cx="2850302" cy="3181144"/>
          </a:xfrm>
          <a:prstGeom prst="rect">
            <a:avLst/>
          </a:prstGeom>
        </p:spPr>
        <p:txBody>
          <a:bodyPr lIns="0" tIns="0" rIns="0" bIns="0" rtlCol="0" anchor="t">
            <a:spAutoFit/>
          </a:bodyPr>
          <a:lstStyle/>
          <a:p>
            <a:pPr algn="ctr">
              <a:lnSpc>
                <a:spcPts val="3161"/>
              </a:lnSpc>
            </a:pPr>
            <a:r>
              <a:rPr lang="en-US" sz="2258">
                <a:solidFill>
                  <a:srgbClr val="000000"/>
                </a:solidFill>
                <a:latin typeface="Open Sans Light"/>
              </a:rPr>
              <a:t>Jeff Ragovin </a:t>
            </a:r>
            <a:r>
              <a:rPr lang="en-US" sz="2258">
                <a:solidFill>
                  <a:srgbClr val="000000"/>
                </a:solidFill>
                <a:latin typeface="Arimo"/>
              </a:rPr>
              <a:t>is the managing partner at Ragovin Ventures and chief commercial officer at Fyllo, a data, media, and compliance solutions provider. </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03391" y="6863466"/>
            <a:ext cx="1910818" cy="2375784"/>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961929"/>
            <a:ext cx="2850302" cy="2381044"/>
          </a:xfrm>
          <a:prstGeom prst="rect">
            <a:avLst/>
          </a:prstGeom>
        </p:spPr>
        <p:txBody>
          <a:bodyPr lIns="0" tIns="0" rIns="0" bIns="0" rtlCol="0" anchor="t">
            <a:spAutoFit/>
          </a:bodyPr>
          <a:lstStyle/>
          <a:p>
            <a:pPr algn="ctr">
              <a:lnSpc>
                <a:spcPts val="3161"/>
              </a:lnSpc>
            </a:pPr>
            <a:r>
              <a:rPr lang="en-US" sz="2258">
                <a:solidFill>
                  <a:srgbClr val="000000"/>
                </a:solidFill>
                <a:latin typeface="Open Sans Light"/>
              </a:rPr>
              <a:t>A</a:t>
            </a:r>
            <a:r>
              <a:rPr lang="en-US" sz="2258">
                <a:solidFill>
                  <a:srgbClr val="000000"/>
                </a:solidFill>
                <a:latin typeface="Arimo"/>
              </a:rPr>
              <a:t>s the Chief Executive Officer of Apple, Tim Cook is one of the best-known technology leaders in the world.</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414988" y="7129827"/>
            <a:ext cx="1711908" cy="2128473"/>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797928"/>
            <a:ext cx="2850302" cy="3632629"/>
          </a:xfrm>
          <a:prstGeom prst="rect">
            <a:avLst/>
          </a:prstGeom>
        </p:spPr>
        <p:txBody>
          <a:bodyPr lIns="0" tIns="0" rIns="0" bIns="0" rtlCol="0" anchor="t">
            <a:spAutoFit/>
          </a:bodyPr>
          <a:lstStyle/>
          <a:p>
            <a:pPr algn="ctr">
              <a:lnSpc>
                <a:spcPts val="2601"/>
              </a:lnSpc>
            </a:pPr>
            <a:r>
              <a:rPr lang="en-US" sz="1858">
                <a:solidFill>
                  <a:srgbClr val="000000"/>
                </a:solidFill>
                <a:latin typeface="Open Sans Light"/>
              </a:rPr>
              <a:t>The founder and CEO of Lesbians Who Tech, Leanne Pittsford leads the largest LGBTQ community of technologists around the world. The organization includes 40,000 LGBTQ women, non-binary people, and queer women of color across 40 city chapters..</a:t>
            </a:r>
          </a:p>
        </p:txBody>
      </p:sp>
      <p:grpSp>
        <p:nvGrpSpPr>
          <p:cNvPr id="13" name="Group 13"/>
          <p:cNvGrpSpPr/>
          <p:nvPr/>
        </p:nvGrpSpPr>
        <p:grpSpPr>
          <a:xfrm>
            <a:off x="399928" y="229919"/>
            <a:ext cx="17527633" cy="9728439"/>
            <a:chOff x="0" y="0"/>
            <a:chExt cx="6394128" cy="3548961"/>
          </a:xfrm>
        </p:grpSpPr>
        <p:sp>
          <p:nvSpPr>
            <p:cNvPr id="14" name="Freeform 14"/>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pic>
        <p:nvPicPr>
          <p:cNvPr id="15" name="Picture 15"/>
          <p:cNvPicPr>
            <a:picLocks noChangeAspect="1"/>
          </p:cNvPicPr>
          <p:nvPr/>
        </p:nvPicPr>
        <p:blipFill>
          <a:blip r:embed="rId7"/>
          <a:srcRect/>
          <a:stretch>
            <a:fillRect/>
          </a:stretch>
        </p:blipFill>
        <p:spPr>
          <a:xfrm>
            <a:off x="771063" y="7870396"/>
            <a:ext cx="1542381" cy="1542381"/>
          </a:xfrm>
          <a:prstGeom prst="rect">
            <a:avLst/>
          </a:prstGeom>
        </p:spPr>
      </p:pic>
      <p:pic>
        <p:nvPicPr>
          <p:cNvPr id="16" name="Picture 16"/>
          <p:cNvPicPr>
            <a:picLocks noChangeAspect="1"/>
          </p:cNvPicPr>
          <p:nvPr/>
        </p:nvPicPr>
        <p:blipFill>
          <a:blip r:embed="rId8"/>
          <a:srcRect/>
          <a:stretch>
            <a:fillRect/>
          </a:stretch>
        </p:blipFill>
        <p:spPr>
          <a:xfrm>
            <a:off x="13700157" y="644820"/>
            <a:ext cx="3816570" cy="7467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b="-49953"/>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l="1353" t="2707" r="1353"/>
          <a:stretch>
            <a:fillRect/>
          </a:stretch>
        </p:blipFill>
        <p:spPr>
          <a:xfrm>
            <a:off x="12376888" y="7010700"/>
            <a:ext cx="1807721" cy="2247600"/>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07453"/>
            <a:ext cx="2850302" cy="3209084"/>
          </a:xfrm>
          <a:prstGeom prst="rect">
            <a:avLst/>
          </a:prstGeom>
        </p:spPr>
        <p:txBody>
          <a:bodyPr lIns="0" tIns="0" rIns="0" bIns="0" rtlCol="0" anchor="t">
            <a:spAutoFit/>
          </a:bodyPr>
          <a:lstStyle/>
          <a:p>
            <a:pPr algn="ctr">
              <a:lnSpc>
                <a:spcPts val="2321"/>
              </a:lnSpc>
            </a:pPr>
            <a:r>
              <a:rPr lang="en-US" sz="1658">
                <a:solidFill>
                  <a:srgbClr val="000000"/>
                </a:solidFill>
                <a:latin typeface="Open Sans Light"/>
              </a:rPr>
              <a:t>You don’t have to be a coder to make an impact in the tech world. Kara Swisher is one of the most influential journalists in the tech world. With significant connections up and down the organizational charts of major firms and a reputation for doggedly searching out key scoops in the tech industry.</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24300" y="6934509"/>
            <a:ext cx="1869000" cy="2323791"/>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07453"/>
            <a:ext cx="2850302" cy="3243374"/>
          </a:xfrm>
          <a:prstGeom prst="rect">
            <a:avLst/>
          </a:prstGeom>
        </p:spPr>
        <p:txBody>
          <a:bodyPr lIns="0" tIns="0" rIns="0" bIns="0" rtlCol="0" anchor="t">
            <a:spAutoFit/>
          </a:bodyPr>
          <a:lstStyle/>
          <a:p>
            <a:pPr algn="ctr">
              <a:lnSpc>
                <a:spcPts val="2881"/>
              </a:lnSpc>
            </a:pPr>
            <a:r>
              <a:rPr lang="en-US" sz="2058">
                <a:solidFill>
                  <a:srgbClr val="000000"/>
                </a:solidFill>
                <a:latin typeface="Open Sans Light"/>
              </a:rPr>
              <a:t>Aliya Rahman builds software for social justice movements. Her main aim is to strengthen the relationship between grassroots movement, community organizers, and tech innovators.</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25000" b="-25000"/>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l="1013" r="1013"/>
          <a:stretch>
            <a:fillRect/>
          </a:stretch>
        </p:blipFill>
        <p:spPr>
          <a:xfrm>
            <a:off x="12332771" y="6956301"/>
            <a:ext cx="1813958" cy="2301999"/>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807453"/>
            <a:ext cx="2850302" cy="3605324"/>
          </a:xfrm>
          <a:prstGeom prst="rect">
            <a:avLst/>
          </a:prstGeom>
        </p:spPr>
        <p:txBody>
          <a:bodyPr lIns="0" tIns="0" rIns="0" bIns="0" rtlCol="0" anchor="t">
            <a:spAutoFit/>
          </a:bodyPr>
          <a:lstStyle/>
          <a:p>
            <a:pPr algn="ctr">
              <a:lnSpc>
                <a:spcPts val="2881"/>
              </a:lnSpc>
            </a:pPr>
            <a:r>
              <a:rPr lang="en-US" sz="2058">
                <a:solidFill>
                  <a:srgbClr val="000000"/>
                </a:solidFill>
                <a:latin typeface="Open Sans Light"/>
              </a:rPr>
              <a:t>The third Chief Technology Officer of the United States, Megan Smith is a former vice president at Google and the former CEO of Planet Out. She serves on the MIT board and co-founded the Malala Fund. </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a:stretch>
            <a:fillRect/>
          </a:stretch>
        </p:blipFill>
        <p:spPr>
          <a:xfrm>
            <a:off x="12376135" y="7110777"/>
            <a:ext cx="1727230" cy="2147523"/>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797928"/>
            <a:ext cx="2850302" cy="2921429"/>
          </a:xfrm>
          <a:prstGeom prst="rect">
            <a:avLst/>
          </a:prstGeom>
        </p:spPr>
        <p:txBody>
          <a:bodyPr lIns="0" tIns="0" rIns="0" bIns="0" rtlCol="0" anchor="t">
            <a:spAutoFit/>
          </a:bodyPr>
          <a:lstStyle/>
          <a:p>
            <a:pPr algn="ctr">
              <a:lnSpc>
                <a:spcPts val="3301"/>
              </a:lnSpc>
            </a:pPr>
            <a:r>
              <a:rPr lang="en-US" sz="2358">
                <a:solidFill>
                  <a:srgbClr val="000000"/>
                </a:solidFill>
                <a:latin typeface="Open Sans Light"/>
              </a:rPr>
              <a:t>Chris Sinton is the chair emeritus at StartOut, a nonprofit that helps LGBTQ entrepreneurs achieve their aspirations.</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DE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6666" b="-16666"/>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t="1984"/>
          <a:stretch>
            <a:fillRect/>
          </a:stretch>
        </p:blipFill>
        <p:spPr>
          <a:xfrm>
            <a:off x="12359550" y="7089753"/>
            <a:ext cx="1779451" cy="2168547"/>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797928"/>
            <a:ext cx="2850302" cy="3632629"/>
          </a:xfrm>
          <a:prstGeom prst="rect">
            <a:avLst/>
          </a:prstGeom>
        </p:spPr>
        <p:txBody>
          <a:bodyPr lIns="0" tIns="0" rIns="0" bIns="0" rtlCol="0" anchor="t">
            <a:spAutoFit/>
          </a:bodyPr>
          <a:lstStyle/>
          <a:p>
            <a:pPr algn="ctr">
              <a:lnSpc>
                <a:spcPts val="2601"/>
              </a:lnSpc>
            </a:pPr>
            <a:r>
              <a:rPr lang="en-US" sz="1858">
                <a:solidFill>
                  <a:srgbClr val="000000"/>
                </a:solidFill>
                <a:latin typeface="Open Sans Light"/>
              </a:rPr>
              <a:t>Every great tech company builds its success on a strong foundation of talent. Sara Sperling currently runs her own HR consulting business and launched her career by building HR programs from the ground up at major startups like DoorDash and Snapchat.</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46889">
            <a:off x="6089984" y="1438034"/>
            <a:ext cx="6858682" cy="68586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4" name="Picture 4"/>
          <p:cNvPicPr>
            <a:picLocks noChangeAspect="1"/>
          </p:cNvPicPr>
          <p:nvPr/>
        </p:nvPicPr>
        <p:blipFill>
          <a:blip r:embed="rId3"/>
          <a:srcRect/>
          <a:stretch>
            <a:fillRect/>
          </a:stretch>
        </p:blipFill>
        <p:spPr>
          <a:xfrm>
            <a:off x="4667921" y="4734993"/>
            <a:ext cx="4713952" cy="4751569"/>
          </a:xfrm>
          <a:prstGeom prst="rect">
            <a:avLst/>
          </a:prstGeom>
        </p:spPr>
      </p:pic>
      <p:sp>
        <p:nvSpPr>
          <p:cNvPr id="5" name="AutoShape 5"/>
          <p:cNvSpPr/>
          <p:nvPr/>
        </p:nvSpPr>
        <p:spPr>
          <a:xfrm>
            <a:off x="5029200" y="1019175"/>
            <a:ext cx="5235729" cy="0"/>
          </a:xfrm>
          <a:prstGeom prst="line">
            <a:avLst/>
          </a:prstGeom>
          <a:ln w="19050" cap="rnd">
            <a:solidFill>
              <a:srgbClr val="D46C42"/>
            </a:solidFill>
            <a:prstDash val="solid"/>
            <a:headEnd type="none" w="sm" len="sm"/>
            <a:tailEnd type="none" w="sm" len="sm"/>
          </a:ln>
        </p:spPr>
      </p:sp>
      <p:sp>
        <p:nvSpPr>
          <p:cNvPr id="6" name="AutoShape 6"/>
          <p:cNvSpPr/>
          <p:nvPr/>
        </p:nvSpPr>
        <p:spPr>
          <a:xfrm>
            <a:off x="10227814" y="9239250"/>
            <a:ext cx="3030986" cy="0"/>
          </a:xfrm>
          <a:prstGeom prst="line">
            <a:avLst/>
          </a:prstGeom>
          <a:ln w="19050" cap="rnd">
            <a:solidFill>
              <a:srgbClr val="D46C42"/>
            </a:solidFill>
            <a:prstDash val="solid"/>
            <a:headEnd type="none" w="sm" len="sm"/>
            <a:tailEnd type="none" w="sm" len="sm"/>
          </a:ln>
        </p:spPr>
      </p:sp>
      <p:sp>
        <p:nvSpPr>
          <p:cNvPr id="7" name="AutoShape 7"/>
          <p:cNvSpPr/>
          <p:nvPr/>
        </p:nvSpPr>
        <p:spPr>
          <a:xfrm rot="5400000">
            <a:off x="11620140" y="7619640"/>
            <a:ext cx="3258271" cy="0"/>
          </a:xfrm>
          <a:prstGeom prst="line">
            <a:avLst/>
          </a:prstGeom>
          <a:ln w="19050" cap="rnd">
            <a:solidFill>
              <a:srgbClr val="D46C42"/>
            </a:solidFill>
            <a:prstDash val="solid"/>
            <a:headEnd type="none" w="sm" len="sm"/>
            <a:tailEnd type="none" w="sm" len="sm"/>
          </a:ln>
        </p:spPr>
      </p:sp>
      <p:sp>
        <p:nvSpPr>
          <p:cNvPr id="8" name="AutoShape 8"/>
          <p:cNvSpPr/>
          <p:nvPr/>
        </p:nvSpPr>
        <p:spPr>
          <a:xfrm rot="5400000">
            <a:off x="3409590" y="2638785"/>
            <a:ext cx="3258271" cy="0"/>
          </a:xfrm>
          <a:prstGeom prst="line">
            <a:avLst/>
          </a:prstGeom>
          <a:ln w="19050" cap="rnd">
            <a:solidFill>
              <a:srgbClr val="D46C42"/>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1850">
            <a:off x="5067155" y="1385055"/>
            <a:ext cx="2369614" cy="1499319"/>
          </a:xfrm>
          <a:prstGeom prst="rect">
            <a:avLst/>
          </a:prstGeom>
        </p:spPr>
      </p:pic>
      <p:pic>
        <p:nvPicPr>
          <p:cNvPr id="10" name="Picture 10"/>
          <p:cNvPicPr>
            <a:picLocks noChangeAspect="1"/>
          </p:cNvPicPr>
          <p:nvPr/>
        </p:nvPicPr>
        <p:blipFill>
          <a:blip r:embed="rId6"/>
          <a:srcRect l="1537" t="4142" r="1537"/>
          <a:stretch>
            <a:fillRect/>
          </a:stretch>
        </p:blipFill>
        <p:spPr>
          <a:xfrm>
            <a:off x="12414988" y="7069423"/>
            <a:ext cx="1805009" cy="2219529"/>
          </a:xfrm>
          <a:prstGeom prst="rect">
            <a:avLst/>
          </a:prstGeom>
        </p:spPr>
      </p:pic>
      <p:sp>
        <p:nvSpPr>
          <p:cNvPr id="11" name="TextBox 11"/>
          <p:cNvSpPr txBox="1"/>
          <p:nvPr/>
        </p:nvSpPr>
        <p:spPr>
          <a:xfrm rot="3115250">
            <a:off x="9828110" y="1889629"/>
            <a:ext cx="5070123" cy="1518044"/>
          </a:xfrm>
          <a:prstGeom prst="rect">
            <a:avLst/>
          </a:prstGeom>
        </p:spPr>
        <p:txBody>
          <a:bodyPr lIns="0" tIns="0" rIns="0" bIns="0" rtlCol="0" anchor="t">
            <a:spAutoFit/>
          </a:bodyPr>
          <a:lstStyle/>
          <a:p>
            <a:pPr>
              <a:lnSpc>
                <a:spcPts val="6024"/>
              </a:lnSpc>
            </a:pPr>
            <a:r>
              <a:rPr lang="en-US" sz="6275">
                <a:solidFill>
                  <a:srgbClr val="D46C42"/>
                </a:solidFill>
                <a:latin typeface="Rasputin Light Bold"/>
              </a:rPr>
              <a:t>ABOUT ME</a:t>
            </a:r>
          </a:p>
        </p:txBody>
      </p:sp>
      <p:sp>
        <p:nvSpPr>
          <p:cNvPr id="12" name="TextBox 12"/>
          <p:cNvSpPr txBox="1"/>
          <p:nvPr/>
        </p:nvSpPr>
        <p:spPr>
          <a:xfrm>
            <a:off x="4796763" y="5797928"/>
            <a:ext cx="2850302" cy="3340529"/>
          </a:xfrm>
          <a:prstGeom prst="rect">
            <a:avLst/>
          </a:prstGeom>
        </p:spPr>
        <p:txBody>
          <a:bodyPr lIns="0" tIns="0" rIns="0" bIns="0" rtlCol="0" anchor="t">
            <a:spAutoFit/>
          </a:bodyPr>
          <a:lstStyle/>
          <a:p>
            <a:pPr algn="ctr">
              <a:lnSpc>
                <a:spcPts val="3301"/>
              </a:lnSpc>
            </a:pPr>
            <a:r>
              <a:rPr lang="en-US" sz="2358">
                <a:solidFill>
                  <a:srgbClr val="000000"/>
                </a:solidFill>
                <a:latin typeface="Open Sans Light"/>
              </a:rPr>
              <a:t>After spending years in top technology roles at Apple, Intuit, and Google, Ann Mei Chang moved into global development and the public sector. </a:t>
            </a:r>
          </a:p>
        </p:txBody>
      </p:sp>
      <p:pic>
        <p:nvPicPr>
          <p:cNvPr id="13" name="Picture 13"/>
          <p:cNvPicPr>
            <a:picLocks noChangeAspect="1"/>
          </p:cNvPicPr>
          <p:nvPr/>
        </p:nvPicPr>
        <p:blipFill>
          <a:blip r:embed="rId7"/>
          <a:srcRect/>
          <a:stretch>
            <a:fillRect/>
          </a:stretch>
        </p:blipFill>
        <p:spPr>
          <a:xfrm>
            <a:off x="771063" y="7870396"/>
            <a:ext cx="1542381" cy="1542381"/>
          </a:xfrm>
          <a:prstGeom prst="rect">
            <a:avLst/>
          </a:prstGeom>
        </p:spPr>
      </p:pic>
      <p:pic>
        <p:nvPicPr>
          <p:cNvPr id="14" name="Picture 14"/>
          <p:cNvPicPr>
            <a:picLocks noChangeAspect="1"/>
          </p:cNvPicPr>
          <p:nvPr/>
        </p:nvPicPr>
        <p:blipFill>
          <a:blip r:embed="rId8"/>
          <a:srcRect/>
          <a:stretch>
            <a:fillRect/>
          </a:stretch>
        </p:blipFill>
        <p:spPr>
          <a:xfrm>
            <a:off x="13700157" y="644820"/>
            <a:ext cx="3816570" cy="746759"/>
          </a:xfrm>
          <a:prstGeom prst="rect">
            <a:avLst/>
          </a:prstGeom>
        </p:spPr>
      </p:pic>
      <p:grpSp>
        <p:nvGrpSpPr>
          <p:cNvPr id="15" name="Group 15"/>
          <p:cNvGrpSpPr/>
          <p:nvPr/>
        </p:nvGrpSpPr>
        <p:grpSpPr>
          <a:xfrm>
            <a:off x="399928" y="229919"/>
            <a:ext cx="17527633" cy="9728439"/>
            <a:chOff x="0" y="0"/>
            <a:chExt cx="6394128" cy="3548961"/>
          </a:xfrm>
        </p:grpSpPr>
        <p:sp>
          <p:nvSpPr>
            <p:cNvPr id="16" name="Freeform 16"/>
            <p:cNvSpPr/>
            <p:nvPr/>
          </p:nvSpPr>
          <p:spPr>
            <a:xfrm>
              <a:off x="0" y="0"/>
              <a:ext cx="6394128" cy="3548961"/>
            </a:xfrm>
            <a:custGeom>
              <a:avLst/>
              <a:gdLst/>
              <a:ahLst/>
              <a:cxnLst/>
              <a:rect l="l" t="t" r="r" b="b"/>
              <a:pathLst>
                <a:path w="6394128" h="3548961">
                  <a:moveTo>
                    <a:pt x="0" y="0"/>
                  </a:moveTo>
                  <a:lnTo>
                    <a:pt x="0" y="3548961"/>
                  </a:lnTo>
                  <a:lnTo>
                    <a:pt x="6394128" y="3548961"/>
                  </a:lnTo>
                  <a:lnTo>
                    <a:pt x="6394128" y="0"/>
                  </a:lnTo>
                  <a:lnTo>
                    <a:pt x="0" y="0"/>
                  </a:lnTo>
                  <a:close/>
                  <a:moveTo>
                    <a:pt x="6333168" y="3488001"/>
                  </a:moveTo>
                  <a:lnTo>
                    <a:pt x="59690" y="3488001"/>
                  </a:lnTo>
                  <a:lnTo>
                    <a:pt x="59690" y="59690"/>
                  </a:lnTo>
                  <a:lnTo>
                    <a:pt x="6333168" y="59690"/>
                  </a:lnTo>
                  <a:lnTo>
                    <a:pt x="6333168" y="3488001"/>
                  </a:lnTo>
                  <a:close/>
                </a:path>
              </a:pathLst>
            </a:custGeom>
            <a:solidFill>
              <a:srgbClr val="D46C42"/>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841</Words>
  <Application>Microsoft Office PowerPoint</Application>
  <PresentationFormat>Custom</PresentationFormat>
  <Paragraphs>48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Arimo</vt:lpstr>
      <vt:lpstr>Open Sans Light</vt:lpstr>
      <vt:lpstr>Arial</vt:lpstr>
      <vt:lpstr>Rasputin Light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STEM Role Models </dc:title>
  <dc:creator>jbh@waleshigh.com</dc:creator>
  <cp:keywords>STEM PRIDE LGBT</cp:keywords>
  <cp:lastModifiedBy>Jorden Birch</cp:lastModifiedBy>
  <cp:revision>2</cp:revision>
  <dcterms:created xsi:type="dcterms:W3CDTF">2006-08-16T00:00:00Z</dcterms:created>
  <dcterms:modified xsi:type="dcterms:W3CDTF">2022-06-08T18:19:05Z</dcterms:modified>
  <cp:category>Education</cp:category>
  <dc:identifier>DAFDBAjYhYI</dc:identifier>
</cp:coreProperties>
</file>